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1" r:id="rId3"/>
    <p:sldId id="260" r:id="rId4"/>
    <p:sldId id="258" r:id="rId5"/>
    <p:sldId id="259" r:id="rId6"/>
    <p:sldId id="262" r:id="rId7"/>
    <p:sldId id="257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CEE7C1-5559-43B1-AFA4-7CCE015AFAD7}" type="datetimeFigureOut">
              <a:rPr lang="en-US" smtClean="0"/>
              <a:t>1/25/2020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C4A45-466F-406C-816D-929AD6ED4B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263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B8BB9-8A66-4669-B0B7-D5DD1E38EE87}" type="datetimeFigureOut">
              <a:rPr lang="en-US" smtClean="0"/>
              <a:t>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57F1-A0E1-4BF2-B7B6-B365C67794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981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B8BB9-8A66-4669-B0B7-D5DD1E38EE87}" type="datetimeFigureOut">
              <a:rPr lang="en-US" smtClean="0"/>
              <a:t>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57F1-A0E1-4BF2-B7B6-B365C67794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331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B8BB9-8A66-4669-B0B7-D5DD1E38EE87}" type="datetimeFigureOut">
              <a:rPr lang="en-US" smtClean="0"/>
              <a:t>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57F1-A0E1-4BF2-B7B6-B365C67794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742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B8BB9-8A66-4669-B0B7-D5DD1E38EE87}" type="datetimeFigureOut">
              <a:rPr lang="en-US" smtClean="0"/>
              <a:t>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57F1-A0E1-4BF2-B7B6-B365C67794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71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B8BB9-8A66-4669-B0B7-D5DD1E38EE87}" type="datetimeFigureOut">
              <a:rPr lang="en-US" smtClean="0"/>
              <a:t>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57F1-A0E1-4BF2-B7B6-B365C67794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594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B8BB9-8A66-4669-B0B7-D5DD1E38EE87}" type="datetimeFigureOut">
              <a:rPr lang="en-US" smtClean="0"/>
              <a:t>1/25/2020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57F1-A0E1-4BF2-B7B6-B365C67794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299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B8BB9-8A66-4669-B0B7-D5DD1E38EE87}" type="datetimeFigureOut">
              <a:rPr lang="en-US" smtClean="0"/>
              <a:t>1/25/2020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57F1-A0E1-4BF2-B7B6-B365C67794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508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B8BB9-8A66-4669-B0B7-D5DD1E38EE87}" type="datetimeFigureOut">
              <a:rPr lang="en-US" smtClean="0"/>
              <a:t>1/25/2020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57F1-A0E1-4BF2-B7B6-B365C67794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114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B8BB9-8A66-4669-B0B7-D5DD1E38EE87}" type="datetimeFigureOut">
              <a:rPr lang="en-US" smtClean="0"/>
              <a:t>1/25/2020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57F1-A0E1-4BF2-B7B6-B365C67794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514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B8BB9-8A66-4669-B0B7-D5DD1E38EE87}" type="datetimeFigureOut">
              <a:rPr lang="en-US" smtClean="0"/>
              <a:t>1/25/2020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57F1-A0E1-4BF2-B7B6-B365C67794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284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B8BB9-8A66-4669-B0B7-D5DD1E38EE87}" type="datetimeFigureOut">
              <a:rPr lang="en-US" smtClean="0"/>
              <a:t>1/25/2020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57F1-A0E1-4BF2-B7B6-B365C67794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91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B8BB9-8A66-4669-B0B7-D5DD1E38EE87}" type="datetimeFigureOut">
              <a:rPr lang="en-US" smtClean="0"/>
              <a:t>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057F1-A0E1-4BF2-B7B6-B365C67794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541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uni.org/Departments/OCPD/development/BSD/Pages/Permitting.aspx#Required" TargetMode="External"/><Relationship Id="rId2" Type="http://schemas.openxmlformats.org/officeDocument/2006/relationships/hyperlink" Target="https://www.youtube.com/watch?v=sigdOUQDt0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uni.org/departments/ocpd/planning/pages/default.asp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wyJXiv97JY" TargetMode="External"/><Relationship Id="rId2" Type="http://schemas.openxmlformats.org/officeDocument/2006/relationships/hyperlink" Target="http://homeguides.sfgate.com/utility-easements-79951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ifference.guru/difference-between-easement-and-right-of-way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ojGPBV4U0w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Class 3 Prequel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ENVE 644 Spring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60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Land use, legal, and ESA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Here are some videos to get you warmed up for Endangered Species Act and Planning, Zoning, and Local Permits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Along with information on floodplains, Nancy Durham gave us a good introduction to permits in general. </a:t>
            </a:r>
          </a:p>
          <a:p>
            <a:r>
              <a:rPr lang="en-US" dirty="0" smtClean="0"/>
              <a:t>Here we’ll look as some other local permits and issues.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21880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Land Use, Legal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Legal land use is typically not an issue for the “environmental department” but all our project involve use of the land.</a:t>
            </a:r>
          </a:p>
          <a:p>
            <a:r>
              <a:rPr lang="en-US" dirty="0" smtClean="0"/>
              <a:t>Here are some brief videos that overview local permits, planning and zoning function, and the concept of easements and right-of-way (ROW)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23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Planning and Zoning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San Francisco Zoning</a:t>
            </a:r>
          </a:p>
          <a:p>
            <a:r>
              <a:rPr lang="en-US" dirty="0" smtClean="0">
                <a:hlinkClick r:id="rId2"/>
              </a:rPr>
              <a:t>https://www.youtube.com/watch?v=sigdOUQDt0M</a:t>
            </a:r>
            <a:r>
              <a:rPr lang="en-US" dirty="0" smtClean="0"/>
              <a:t> </a:t>
            </a:r>
          </a:p>
          <a:p>
            <a:r>
              <a:rPr lang="en-US" dirty="0" smtClean="0"/>
              <a:t>Building Permits (no video, just look at web pages)</a:t>
            </a:r>
          </a:p>
          <a:p>
            <a:r>
              <a:rPr lang="en-US" dirty="0" smtClean="0">
                <a:hlinkClick r:id="rId3"/>
              </a:rPr>
              <a:t>http://www.muni.org/Departments/OCPD/development/BSD/Pages/Permitting.aspx#Required</a:t>
            </a:r>
            <a:r>
              <a:rPr lang="en-US" dirty="0" smtClean="0"/>
              <a:t>  </a:t>
            </a:r>
          </a:p>
          <a:p>
            <a:r>
              <a:rPr lang="en-US" dirty="0" smtClean="0">
                <a:hlinkClick r:id="rId4"/>
              </a:rPr>
              <a:t>http://www.muni.org/departments/ocpd/planning/pages/default.aspx</a:t>
            </a:r>
            <a:r>
              <a:rPr lang="en-US" dirty="0" smtClean="0"/>
              <a:t> 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038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Easement vs. ROW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r>
              <a:rPr lang="en-US" dirty="0" smtClean="0"/>
              <a:t>Utility easement.</a:t>
            </a:r>
          </a:p>
          <a:p>
            <a:r>
              <a:rPr lang="en-US" dirty="0" smtClean="0">
                <a:hlinkClick r:id="rId2"/>
              </a:rPr>
              <a:t>http://homeguides.sfgate.com/utility-easements-79951.html</a:t>
            </a:r>
            <a:endParaRPr lang="en-US" dirty="0" smtClean="0"/>
          </a:p>
          <a:p>
            <a:r>
              <a:rPr lang="en-US" dirty="0" smtClean="0"/>
              <a:t>A right of way </a:t>
            </a:r>
            <a:r>
              <a:rPr lang="en-US" dirty="0" smtClean="0"/>
              <a:t>[ </a:t>
            </a:r>
            <a:r>
              <a:rPr lang="en-US" dirty="0" smtClean="0"/>
              <a:t>first two minutes of </a:t>
            </a:r>
            <a:r>
              <a:rPr lang="en-US" dirty="0" smtClean="0"/>
              <a:t>]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https://www.youtube.com/watch?v=HwyJXiv97JY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A little more, not a video:</a:t>
            </a:r>
            <a:endParaRPr lang="en-US" dirty="0" smtClean="0"/>
          </a:p>
          <a:p>
            <a:r>
              <a:rPr lang="en-US" dirty="0">
                <a:hlinkClick r:id="rId4"/>
              </a:rPr>
              <a:t>https://difference.guru/difference-between-easement-and-right-of-way</a:t>
            </a:r>
            <a:r>
              <a:rPr lang="en-US" dirty="0" smtClean="0">
                <a:hlinkClick r:id="rId4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6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ESA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Endangered Species Act</a:t>
            </a:r>
          </a:p>
          <a:p>
            <a:r>
              <a:rPr lang="en-US" dirty="0" smtClean="0"/>
              <a:t>Not a permit as such, but..</a:t>
            </a:r>
          </a:p>
          <a:p>
            <a:r>
              <a:rPr lang="en-US" dirty="0" smtClean="0"/>
              <a:t>Consultation required for EA</a:t>
            </a:r>
          </a:p>
          <a:p>
            <a:r>
              <a:rPr lang="en-US" dirty="0" smtClean="0"/>
              <a:t>Generally Federal Fish and Wildlife for terrestrial and  NMFS, (‘</a:t>
            </a:r>
            <a:r>
              <a:rPr lang="en-US" dirty="0" smtClean="0"/>
              <a:t>nimphs</a:t>
            </a:r>
            <a:r>
              <a:rPr lang="en-US" dirty="0" smtClean="0"/>
              <a:t>,” National Marine Fisheries Service) for marine</a:t>
            </a:r>
          </a:p>
          <a:p>
            <a:r>
              <a:rPr lang="en-US" dirty="0" smtClean="0"/>
              <a:t>Fresh water is generally state, but anadromous is joint between State Fish and Game and NMFS.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7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https://www.youtube.com/watch?v=DojGPBV4U0w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74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class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There  is no ESA “permit,” but consultation is part of EIS.  Remember, first class, an agency can take a major action, even if the EIS </a:t>
            </a:r>
            <a:r>
              <a:rPr lang="en-US" smtClean="0"/>
              <a:t>indicates damage </a:t>
            </a:r>
            <a:r>
              <a:rPr lang="en-US" dirty="0" smtClean="0"/>
              <a:t>to the environment.  Can the agency the violate the ESA?  </a:t>
            </a:r>
          </a:p>
          <a:p>
            <a:r>
              <a:rPr lang="en-US" dirty="0" smtClean="0"/>
              <a:t>Good question, “was their an EIS for TAPS (the pipeline).”  I don’t think so.  When there is a law that directs an agency to do an action, and EIS is not required.  However, there was a voluminous EIS for the renewal of the TAPS ROW in 2001.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070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343</Words>
  <Application>Microsoft Office PowerPoint</Application>
  <PresentationFormat>On-screen Show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Class 3 Prequel</vt:lpstr>
      <vt:lpstr>Land use, legal, and ESA</vt:lpstr>
      <vt:lpstr>Land Use, Legal</vt:lpstr>
      <vt:lpstr>Planning and Zoning </vt:lpstr>
      <vt:lpstr>Easement vs. ROW</vt:lpstr>
      <vt:lpstr>ESA </vt:lpstr>
      <vt:lpstr>PowerPoint Presentation</vt:lpstr>
      <vt:lpstr>For class 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</dc:creator>
  <cp:lastModifiedBy>Bob</cp:lastModifiedBy>
  <cp:revision>14</cp:revision>
  <dcterms:created xsi:type="dcterms:W3CDTF">2016-01-31T22:09:30Z</dcterms:created>
  <dcterms:modified xsi:type="dcterms:W3CDTF">2020-01-26T04:13:23Z</dcterms:modified>
</cp:coreProperties>
</file>